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74" r:id="rId2"/>
    <p:sldId id="256" r:id="rId3"/>
    <p:sldId id="257" r:id="rId4"/>
    <p:sldId id="258" r:id="rId5"/>
    <p:sldId id="269" r:id="rId6"/>
    <p:sldId id="259" r:id="rId7"/>
    <p:sldId id="260" r:id="rId8"/>
    <p:sldId id="266" r:id="rId9"/>
    <p:sldId id="261" r:id="rId10"/>
    <p:sldId id="267" r:id="rId11"/>
    <p:sldId id="262" r:id="rId12"/>
    <p:sldId id="263" r:id="rId13"/>
    <p:sldId id="268" r:id="rId14"/>
    <p:sldId id="264" r:id="rId15"/>
    <p:sldId id="265" r:id="rId16"/>
    <p:sldId id="270" r:id="rId17"/>
    <p:sldId id="271" r:id="rId18"/>
    <p:sldId id="272"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varScale="1">
        <p:scale>
          <a:sx n="68" d="100"/>
          <a:sy n="68" d="100"/>
        </p:scale>
        <p:origin x="8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EB4CB45-A8BD-4C10-ABD4-F80D9DDCF242}" type="datetimeFigureOut">
              <a:rPr lang="es-ES" smtClean="0"/>
              <a:t>27/10/2022</a:t>
            </a:fld>
            <a:endParaRPr lang="es-ES"/>
          </a:p>
        </p:txBody>
      </p:sp>
      <p:sp>
        <p:nvSpPr>
          <p:cNvPr id="5" name="Footer Placeholder 4"/>
          <p:cNvSpPr>
            <a:spLocks noGrp="1"/>
          </p:cNvSpPr>
          <p:nvPr>
            <p:ph type="ftr" sz="quarter" idx="11"/>
          </p:nvPr>
        </p:nvSpPr>
        <p:spPr>
          <a:xfrm>
            <a:off x="1371600" y="4323845"/>
            <a:ext cx="6400800" cy="365125"/>
          </a:xfrm>
        </p:spPr>
        <p:txBody>
          <a:bodyPr/>
          <a:lstStyle/>
          <a:p>
            <a:endParaRPr lang="es-ES"/>
          </a:p>
        </p:txBody>
      </p:sp>
      <p:sp>
        <p:nvSpPr>
          <p:cNvPr id="6" name="Slide Number Placeholder 5"/>
          <p:cNvSpPr>
            <a:spLocks noGrp="1"/>
          </p:cNvSpPr>
          <p:nvPr>
            <p:ph type="sldNum" sz="quarter" idx="12"/>
          </p:nvPr>
        </p:nvSpPr>
        <p:spPr>
          <a:xfrm>
            <a:off x="8077200" y="1430866"/>
            <a:ext cx="2743200" cy="365125"/>
          </a:xfrm>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240898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B4CB45-A8BD-4C10-ABD4-F80D9DDCF242}" type="datetimeFigureOut">
              <a:rPr lang="es-ES" smtClean="0"/>
              <a:t>27/10/2022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141956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EB4CB45-A8BD-4C10-ABD4-F80D9DDCF242}" type="datetimeFigureOut">
              <a:rPr lang="es-ES" smtClean="0"/>
              <a:t>27/10/2022</a:t>
            </a:fld>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2836149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EB4CB45-A8BD-4C10-ABD4-F80D9DDCF242}" type="datetimeFigureOut">
              <a:rPr lang="es-ES" smtClean="0"/>
              <a:t>27/10/2022</a:t>
            </a:fld>
            <a:endParaRPr lang="es-ES"/>
          </a:p>
        </p:txBody>
      </p:sp>
      <p:sp>
        <p:nvSpPr>
          <p:cNvPr id="6" name="Footer Placeholder 5"/>
          <p:cNvSpPr>
            <a:spLocks noGrp="1"/>
          </p:cNvSpPr>
          <p:nvPr>
            <p:ph type="ftr" sz="quarter" idx="11"/>
          </p:nvPr>
        </p:nvSpPr>
        <p:spPr>
          <a:xfrm>
            <a:off x="685800" y="379941"/>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3F450149-2C36-404F-9138-FCFA8EAF2C24}" type="slidenum">
              <a:rPr lang="es-ES" smtClean="0"/>
              <a:t>‹Nº›</a:t>
            </a:fld>
            <a:endParaRPr lang="es-E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199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EB4CB45-A8BD-4C10-ABD4-F80D9DDCF242}" type="datetimeFigureOut">
              <a:rPr lang="es-ES" smtClean="0"/>
              <a:t>27/10/2022</a:t>
            </a:fld>
            <a:endParaRPr lang="es-ES"/>
          </a:p>
        </p:txBody>
      </p:sp>
      <p:sp>
        <p:nvSpPr>
          <p:cNvPr id="6" name="Footer Placeholder 5"/>
          <p:cNvSpPr>
            <a:spLocks noGrp="1"/>
          </p:cNvSpPr>
          <p:nvPr>
            <p:ph type="ftr" sz="quarter" idx="11"/>
          </p:nvPr>
        </p:nvSpPr>
        <p:spPr>
          <a:xfrm>
            <a:off x="685800" y="378883"/>
            <a:ext cx="6991492" cy="365125"/>
          </a:xfrm>
        </p:spPr>
        <p:txBody>
          <a:bodyPr/>
          <a:lstStyle/>
          <a:p>
            <a:endParaRPr lang="es-ES"/>
          </a:p>
        </p:txBody>
      </p:sp>
      <p:sp>
        <p:nvSpPr>
          <p:cNvPr id="7" name="Slide Number Placeholder 6"/>
          <p:cNvSpPr>
            <a:spLocks noGrp="1"/>
          </p:cNvSpPr>
          <p:nvPr>
            <p:ph type="sldNum" sz="quarter" idx="12"/>
          </p:nvPr>
        </p:nvSpPr>
        <p:spPr>
          <a:xfrm>
            <a:off x="10862452" y="381000"/>
            <a:ext cx="643748" cy="365125"/>
          </a:xfrm>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2695161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EB4CB45-A8BD-4C10-ABD4-F80D9DDCF242}" type="datetimeFigureOut">
              <a:rPr lang="es-ES" smtClean="0"/>
              <a:t>27/10/2022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1760200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6EB4CB45-A8BD-4C10-ABD4-F80D9DDCF242}" type="datetimeFigureOut">
              <a:rPr lang="es-ES" smtClean="0"/>
              <a:t>27/10/2022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428109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B4CB45-A8BD-4C10-ABD4-F80D9DDCF242}" type="datetimeFigureOut">
              <a:rPr lang="es-ES" smtClean="0"/>
              <a:t>27/10/2022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1963400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EB4CB45-A8BD-4C10-ABD4-F80D9DDCF242}" type="datetimeFigureOut">
              <a:rPr lang="es-ES" smtClean="0"/>
              <a:t>27/10/2022</a:t>
            </a:fld>
            <a:endParaRPr lang="es-ES"/>
          </a:p>
        </p:txBody>
      </p:sp>
      <p:sp>
        <p:nvSpPr>
          <p:cNvPr id="5" name="Footer Placeholder 4"/>
          <p:cNvSpPr>
            <a:spLocks noGrp="1"/>
          </p:cNvSpPr>
          <p:nvPr>
            <p:ph type="ftr" sz="quarter" idx="11"/>
          </p:nvPr>
        </p:nvSpPr>
        <p:spPr>
          <a:xfrm>
            <a:off x="685800" y="381000"/>
            <a:ext cx="6991492" cy="36512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291174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B4CB45-A8BD-4C10-ABD4-F80D9DDCF242}" type="datetimeFigureOut">
              <a:rPr lang="es-ES" smtClean="0"/>
              <a:t>27/10/2022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255291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EB4CB45-A8BD-4C10-ABD4-F80D9DDCF242}" type="datetimeFigureOut">
              <a:rPr lang="es-ES" smtClean="0"/>
              <a:t>27/10/2022</a:t>
            </a:fld>
            <a:endParaRPr lang="es-ES"/>
          </a:p>
        </p:txBody>
      </p:sp>
      <p:sp>
        <p:nvSpPr>
          <p:cNvPr id="5" name="Footer Placeholder 4"/>
          <p:cNvSpPr>
            <a:spLocks noGrp="1"/>
          </p:cNvSpPr>
          <p:nvPr>
            <p:ph type="ftr" sz="quarter" idx="11"/>
          </p:nvPr>
        </p:nvSpPr>
        <p:spPr>
          <a:xfrm>
            <a:off x="685800" y="381001"/>
            <a:ext cx="6991492" cy="364065"/>
          </a:xfrm>
        </p:spPr>
        <p:txBody>
          <a:bodyPr/>
          <a:lstStyle/>
          <a:p>
            <a:endParaRPr lang="es-ES"/>
          </a:p>
        </p:txBody>
      </p:sp>
      <p:sp>
        <p:nvSpPr>
          <p:cNvPr id="6" name="Slide Number Placeholder 5"/>
          <p:cNvSpPr>
            <a:spLocks noGrp="1"/>
          </p:cNvSpPr>
          <p:nvPr>
            <p:ph type="sldNum" sz="quarter" idx="12"/>
          </p:nvPr>
        </p:nvSpPr>
        <p:spPr>
          <a:xfrm>
            <a:off x="10862452" y="381000"/>
            <a:ext cx="643748" cy="365125"/>
          </a:xfrm>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221415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EB4CB45-A8BD-4C10-ABD4-F80D9DDCF242}" type="datetimeFigureOut">
              <a:rPr lang="es-ES" smtClean="0"/>
              <a:t>27/10/2022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377089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EB4CB45-A8BD-4C10-ABD4-F80D9DDCF242}" type="datetimeFigureOut">
              <a:rPr lang="es-ES" smtClean="0"/>
              <a:t>27/10/2022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142050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EB4CB45-A8BD-4C10-ABD4-F80D9DDCF242}" type="datetimeFigureOut">
              <a:rPr lang="es-ES" smtClean="0"/>
              <a:t>27/10/2022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353694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4CB45-A8BD-4C10-ABD4-F80D9DDCF242}" type="datetimeFigureOut">
              <a:rPr lang="es-ES" smtClean="0"/>
              <a:t>27/10/2022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356453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B4CB45-A8BD-4C10-ABD4-F80D9DDCF242}" type="datetimeFigureOut">
              <a:rPr lang="es-ES" smtClean="0"/>
              <a:t>27/10/2022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183725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B4CB45-A8BD-4C10-ABD4-F80D9DDCF242}" type="datetimeFigureOut">
              <a:rPr lang="es-ES" smtClean="0"/>
              <a:t>27/10/2022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F450149-2C36-404F-9138-FCFA8EAF2C24}" type="slidenum">
              <a:rPr lang="es-ES" smtClean="0"/>
              <a:t>‹Nº›</a:t>
            </a:fld>
            <a:endParaRPr lang="es-ES"/>
          </a:p>
        </p:txBody>
      </p:sp>
    </p:spTree>
    <p:extLst>
      <p:ext uri="{BB962C8B-B14F-4D97-AF65-F5344CB8AC3E}">
        <p14:creationId xmlns:p14="http://schemas.microsoft.com/office/powerpoint/2010/main" val="402151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B4CB45-A8BD-4C10-ABD4-F80D9DDCF242}" type="datetimeFigureOut">
              <a:rPr lang="es-ES" smtClean="0"/>
              <a:t>27/10/2022</a:t>
            </a:fld>
            <a:endParaRPr lang="es-E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450149-2C36-404F-9138-FCFA8EAF2C24}" type="slidenum">
              <a:rPr lang="es-ES" smtClean="0"/>
              <a:t>‹Nº›</a:t>
            </a:fld>
            <a:endParaRPr lang="es-ES"/>
          </a:p>
        </p:txBody>
      </p:sp>
    </p:spTree>
    <p:extLst>
      <p:ext uri="{BB962C8B-B14F-4D97-AF65-F5344CB8AC3E}">
        <p14:creationId xmlns:p14="http://schemas.microsoft.com/office/powerpoint/2010/main" val="1478977761"/>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0AE4D-9FF6-4E28-8806-6059721E37C3}"/>
              </a:ext>
            </a:extLst>
          </p:cNvPr>
          <p:cNvSpPr>
            <a:spLocks noGrp="1"/>
          </p:cNvSpPr>
          <p:nvPr>
            <p:ph type="ctrTitle"/>
          </p:nvPr>
        </p:nvSpPr>
        <p:spPr>
          <a:xfrm>
            <a:off x="1371600" y="1477108"/>
            <a:ext cx="9448800" cy="3220538"/>
          </a:xfrm>
        </p:spPr>
        <p:txBody>
          <a:bodyPr>
            <a:normAutofit fontScale="90000"/>
          </a:bodyPr>
          <a:lstStyle/>
          <a:p>
            <a:pPr algn="ctr"/>
            <a:r>
              <a:rPr lang="es-ES" b="1" dirty="0"/>
              <a:t> Ritos de paso en Grecia: la muerte y los rituales funerarios</a:t>
            </a:r>
            <a:br>
              <a:rPr lang="es-ES" dirty="0"/>
            </a:br>
            <a:endParaRPr lang="es-ES" dirty="0"/>
          </a:p>
        </p:txBody>
      </p:sp>
      <p:sp>
        <p:nvSpPr>
          <p:cNvPr id="3" name="Subtítulo 2">
            <a:extLst>
              <a:ext uri="{FF2B5EF4-FFF2-40B4-BE49-F238E27FC236}">
                <a16:creationId xmlns:a16="http://schemas.microsoft.com/office/drawing/2014/main" id="{E50F5525-D084-482B-830B-FF6A97DF12D4}"/>
              </a:ext>
            </a:extLst>
          </p:cNvPr>
          <p:cNvSpPr>
            <a:spLocks noGrp="1"/>
          </p:cNvSpPr>
          <p:nvPr>
            <p:ph type="subTitle" idx="1"/>
          </p:nvPr>
        </p:nvSpPr>
        <p:spPr>
          <a:xfrm>
            <a:off x="1371600" y="4011846"/>
            <a:ext cx="9448800" cy="685800"/>
          </a:xfrm>
        </p:spPr>
        <p:txBody>
          <a:bodyPr/>
          <a:lstStyle/>
          <a:p>
            <a:pPr algn="ctr"/>
            <a:r>
              <a:rPr lang="es-ES" dirty="0"/>
              <a:t>CULTURA CLÁSICA</a:t>
            </a:r>
          </a:p>
        </p:txBody>
      </p:sp>
    </p:spTree>
    <p:extLst>
      <p:ext uri="{BB962C8B-B14F-4D97-AF65-F5344CB8AC3E}">
        <p14:creationId xmlns:p14="http://schemas.microsoft.com/office/powerpoint/2010/main" val="1502523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D0131-9D94-4E9B-A681-0692C9A59F9A}"/>
              </a:ext>
            </a:extLst>
          </p:cNvPr>
          <p:cNvSpPr>
            <a:spLocks noGrp="1"/>
          </p:cNvSpPr>
          <p:nvPr>
            <p:ph type="title"/>
          </p:nvPr>
        </p:nvSpPr>
        <p:spPr>
          <a:xfrm flipH="1">
            <a:off x="3770725" y="1956609"/>
            <a:ext cx="1167033" cy="603711"/>
          </a:xfrm>
        </p:spPr>
        <p:txBody>
          <a:bodyPr>
            <a:normAutofit/>
          </a:bodyPr>
          <a:lstStyle/>
          <a:p>
            <a:endParaRPr lang="es-ES" sz="900" dirty="0"/>
          </a:p>
        </p:txBody>
      </p:sp>
      <p:pic>
        <p:nvPicPr>
          <p:cNvPr id="4" name="image11.png">
            <a:extLst>
              <a:ext uri="{FF2B5EF4-FFF2-40B4-BE49-F238E27FC236}">
                <a16:creationId xmlns:a16="http://schemas.microsoft.com/office/drawing/2014/main" id="{920D42F1-F82D-4A8B-AECA-D00D4CD981BB}"/>
              </a:ext>
            </a:extLst>
          </p:cNvPr>
          <p:cNvPicPr>
            <a:picLocks noGrp="1"/>
          </p:cNvPicPr>
          <p:nvPr>
            <p:ph idx="1"/>
          </p:nvPr>
        </p:nvPicPr>
        <p:blipFill>
          <a:blip r:embed="rId2"/>
          <a:srcRect/>
          <a:stretch>
            <a:fillRect/>
          </a:stretch>
        </p:blipFill>
        <p:spPr>
          <a:xfrm>
            <a:off x="2640091" y="1203387"/>
            <a:ext cx="6911817" cy="4994666"/>
          </a:xfrm>
          <a:prstGeom prst="rect">
            <a:avLst/>
          </a:prstGeom>
          <a:ln w="25400">
            <a:solidFill>
              <a:srgbClr val="000000"/>
            </a:solidFill>
            <a:prstDash val="solid"/>
          </a:ln>
        </p:spPr>
      </p:pic>
    </p:spTree>
    <p:extLst>
      <p:ext uri="{BB962C8B-B14F-4D97-AF65-F5344CB8AC3E}">
        <p14:creationId xmlns:p14="http://schemas.microsoft.com/office/powerpoint/2010/main" val="22105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32D91-68C7-40FB-8686-749FCB1D1605}"/>
              </a:ext>
            </a:extLst>
          </p:cNvPr>
          <p:cNvSpPr>
            <a:spLocks noGrp="1"/>
          </p:cNvSpPr>
          <p:nvPr>
            <p:ph type="title"/>
          </p:nvPr>
        </p:nvSpPr>
        <p:spPr>
          <a:xfrm>
            <a:off x="3162886" y="440816"/>
            <a:ext cx="8610600" cy="1293028"/>
          </a:xfrm>
        </p:spPr>
        <p:txBody>
          <a:bodyPr/>
          <a:lstStyle/>
          <a:p>
            <a:r>
              <a:rPr lang="es-ES" b="1" dirty="0">
                <a:solidFill>
                  <a:srgbClr val="FFC000"/>
                </a:solidFill>
              </a:rPr>
              <a:t>RITO FUNERARIO Y CEREMONIA FÚNEBRE</a:t>
            </a:r>
            <a:endParaRPr lang="es-ES" dirty="0">
              <a:solidFill>
                <a:srgbClr val="FFC000"/>
              </a:solidFill>
            </a:endParaRPr>
          </a:p>
        </p:txBody>
      </p:sp>
      <p:sp>
        <p:nvSpPr>
          <p:cNvPr id="3" name="Marcador de contenido 2">
            <a:extLst>
              <a:ext uri="{FF2B5EF4-FFF2-40B4-BE49-F238E27FC236}">
                <a16:creationId xmlns:a16="http://schemas.microsoft.com/office/drawing/2014/main" id="{141E8135-E684-41A0-A05D-D5BE384A5F77}"/>
              </a:ext>
            </a:extLst>
          </p:cNvPr>
          <p:cNvSpPr>
            <a:spLocks noGrp="1"/>
          </p:cNvSpPr>
          <p:nvPr>
            <p:ph idx="1"/>
          </p:nvPr>
        </p:nvSpPr>
        <p:spPr>
          <a:xfrm>
            <a:off x="685799" y="1969477"/>
            <a:ext cx="10820400" cy="4024125"/>
          </a:xfrm>
        </p:spPr>
        <p:txBody>
          <a:bodyPr/>
          <a:lstStyle/>
          <a:p>
            <a:pPr algn="just"/>
            <a:r>
              <a:rPr lang="es-ES" b="1" u="sng" dirty="0">
                <a:solidFill>
                  <a:srgbClr val="FFC000"/>
                </a:solidFill>
              </a:rPr>
              <a:t>Los sacrificios animales y las libaciones.</a:t>
            </a:r>
            <a:r>
              <a:rPr lang="es-ES" dirty="0">
                <a:solidFill>
                  <a:srgbClr val="FFC000"/>
                </a:solidFill>
              </a:rPr>
              <a:t> </a:t>
            </a:r>
            <a:r>
              <a:rPr lang="es-ES" dirty="0"/>
              <a:t>La literatura, la epigrafía y la arqueología confirman la práctica de sacrificios animales para honrar la memoria del difunto; suelen ser domésticos de la época, como perros, ganado bovino y ovino, cerdos y caballos.</a:t>
            </a:r>
          </a:p>
        </p:txBody>
      </p:sp>
      <p:pic>
        <p:nvPicPr>
          <p:cNvPr id="4" name="image35.png">
            <a:extLst>
              <a:ext uri="{FF2B5EF4-FFF2-40B4-BE49-F238E27FC236}">
                <a16:creationId xmlns:a16="http://schemas.microsoft.com/office/drawing/2014/main" id="{11364074-455E-4879-AA19-26A172FD104F}"/>
              </a:ext>
            </a:extLst>
          </p:cNvPr>
          <p:cNvPicPr/>
          <p:nvPr/>
        </p:nvPicPr>
        <p:blipFill>
          <a:blip r:embed="rId2"/>
          <a:srcRect/>
          <a:stretch>
            <a:fillRect/>
          </a:stretch>
        </p:blipFill>
        <p:spPr>
          <a:xfrm>
            <a:off x="3342737" y="3535272"/>
            <a:ext cx="5028223" cy="3130062"/>
          </a:xfrm>
          <a:prstGeom prst="rect">
            <a:avLst/>
          </a:prstGeom>
          <a:ln w="25400">
            <a:solidFill>
              <a:srgbClr val="000000"/>
            </a:solidFill>
            <a:prstDash val="solid"/>
          </a:ln>
        </p:spPr>
      </p:pic>
    </p:spTree>
    <p:extLst>
      <p:ext uri="{BB962C8B-B14F-4D97-AF65-F5344CB8AC3E}">
        <p14:creationId xmlns:p14="http://schemas.microsoft.com/office/powerpoint/2010/main" val="391056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BB8A7-10F4-4FBD-A20A-B4F50C6EBE0C}"/>
              </a:ext>
            </a:extLst>
          </p:cNvPr>
          <p:cNvSpPr>
            <a:spLocks noGrp="1"/>
          </p:cNvSpPr>
          <p:nvPr>
            <p:ph type="title"/>
          </p:nvPr>
        </p:nvSpPr>
        <p:spPr/>
        <p:txBody>
          <a:bodyPr/>
          <a:lstStyle/>
          <a:p>
            <a:r>
              <a:rPr lang="es-ES" b="1" dirty="0">
                <a:solidFill>
                  <a:srgbClr val="FFC000"/>
                </a:solidFill>
              </a:rPr>
              <a:t>RITO FUNERARIO Y CEREMONIA FÚNEBRE</a:t>
            </a:r>
            <a:endParaRPr lang="es-ES" dirty="0">
              <a:solidFill>
                <a:srgbClr val="FFC000"/>
              </a:solidFill>
            </a:endParaRPr>
          </a:p>
        </p:txBody>
      </p:sp>
      <p:sp>
        <p:nvSpPr>
          <p:cNvPr id="3" name="Marcador de contenido 2">
            <a:extLst>
              <a:ext uri="{FF2B5EF4-FFF2-40B4-BE49-F238E27FC236}">
                <a16:creationId xmlns:a16="http://schemas.microsoft.com/office/drawing/2014/main" id="{10A47B9A-040D-4DC3-90EB-0DD663BD3375}"/>
              </a:ext>
            </a:extLst>
          </p:cNvPr>
          <p:cNvSpPr>
            <a:spLocks noGrp="1"/>
          </p:cNvSpPr>
          <p:nvPr>
            <p:ph idx="1"/>
          </p:nvPr>
        </p:nvSpPr>
        <p:spPr>
          <a:xfrm>
            <a:off x="798341" y="2475914"/>
            <a:ext cx="10820400" cy="4024125"/>
          </a:xfrm>
        </p:spPr>
        <p:txBody>
          <a:bodyPr/>
          <a:lstStyle/>
          <a:p>
            <a:pPr algn="just"/>
            <a:r>
              <a:rPr lang="es-ES" b="1" u="sng" dirty="0">
                <a:solidFill>
                  <a:srgbClr val="FFC000"/>
                </a:solidFill>
              </a:rPr>
              <a:t>El π</a:t>
            </a:r>
            <a:r>
              <a:rPr lang="es-ES" b="1" u="sng" dirty="0" err="1">
                <a:solidFill>
                  <a:srgbClr val="FFC000"/>
                </a:solidFill>
              </a:rPr>
              <a:t>ερίδει</a:t>
            </a:r>
            <a:r>
              <a:rPr lang="es-ES" b="1" u="sng" dirty="0">
                <a:solidFill>
                  <a:srgbClr val="FFC000"/>
                </a:solidFill>
              </a:rPr>
              <a:t>πνον:</a:t>
            </a:r>
            <a:r>
              <a:rPr lang="es-ES" b="1" dirty="0">
                <a:solidFill>
                  <a:srgbClr val="FFC000"/>
                </a:solidFill>
              </a:rPr>
              <a:t> </a:t>
            </a:r>
            <a:r>
              <a:rPr lang="es-ES" dirty="0"/>
              <a:t>la comida fúnebre. Tras finalizar el enterramiento, los allegados del difunto regresaban a la casa mortuoria, donde se lavaban para purificar su cuerpo del contacto con el muerto, y celebraban una comida en honor de este. Los utensilios de esta comida no debían emplearse en su vida cotidiana para otras ocasiones y en algunas zonas, como en Atenas, existía la costumbre de lanzar hacia atrás estas vasijas, para romperlas tras la ceremonia. Se repetía de nuevo este banquete, acompañado de nuevos sacrificios, al tercer día, al noveno y al trigésimo día después de haberse celebrado el funeral. La celebración de este último, marcaba la finalización del luto al muerto.</a:t>
            </a:r>
          </a:p>
        </p:txBody>
      </p:sp>
    </p:spTree>
    <p:extLst>
      <p:ext uri="{BB962C8B-B14F-4D97-AF65-F5344CB8AC3E}">
        <p14:creationId xmlns:p14="http://schemas.microsoft.com/office/powerpoint/2010/main" val="56354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0A1B4-56AC-435D-813E-54F2FBBF9587}"/>
              </a:ext>
            </a:extLst>
          </p:cNvPr>
          <p:cNvSpPr>
            <a:spLocks noGrp="1"/>
          </p:cNvSpPr>
          <p:nvPr>
            <p:ph type="title"/>
          </p:nvPr>
        </p:nvSpPr>
        <p:spPr>
          <a:xfrm>
            <a:off x="3219157" y="2225096"/>
            <a:ext cx="7317545" cy="1293028"/>
          </a:xfrm>
        </p:spPr>
        <p:txBody>
          <a:bodyPr/>
          <a:lstStyle/>
          <a:p>
            <a:endParaRPr lang="es-ES" dirty="0"/>
          </a:p>
        </p:txBody>
      </p:sp>
      <p:pic>
        <p:nvPicPr>
          <p:cNvPr id="4" name="image44.png">
            <a:extLst>
              <a:ext uri="{FF2B5EF4-FFF2-40B4-BE49-F238E27FC236}">
                <a16:creationId xmlns:a16="http://schemas.microsoft.com/office/drawing/2014/main" id="{EF36218B-0340-47A7-91E9-541DD281FEFF}"/>
              </a:ext>
            </a:extLst>
          </p:cNvPr>
          <p:cNvPicPr>
            <a:picLocks noGrp="1"/>
          </p:cNvPicPr>
          <p:nvPr>
            <p:ph idx="1"/>
          </p:nvPr>
        </p:nvPicPr>
        <p:blipFill>
          <a:blip r:embed="rId2"/>
          <a:srcRect/>
          <a:stretch>
            <a:fillRect/>
          </a:stretch>
        </p:blipFill>
        <p:spPr>
          <a:xfrm>
            <a:off x="2994074" y="1125416"/>
            <a:ext cx="7542628" cy="5272026"/>
          </a:xfrm>
          <a:prstGeom prst="rect">
            <a:avLst/>
          </a:prstGeom>
          <a:ln w="25400">
            <a:solidFill>
              <a:srgbClr val="000000"/>
            </a:solidFill>
            <a:prstDash val="solid"/>
          </a:ln>
        </p:spPr>
      </p:pic>
    </p:spTree>
    <p:extLst>
      <p:ext uri="{BB962C8B-B14F-4D97-AF65-F5344CB8AC3E}">
        <p14:creationId xmlns:p14="http://schemas.microsoft.com/office/powerpoint/2010/main" val="406869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048C9-F02C-44A7-A1FA-E9A4B0ABB9CD}"/>
              </a:ext>
            </a:extLst>
          </p:cNvPr>
          <p:cNvSpPr>
            <a:spLocks noGrp="1"/>
          </p:cNvSpPr>
          <p:nvPr>
            <p:ph type="title"/>
          </p:nvPr>
        </p:nvSpPr>
        <p:spPr/>
        <p:txBody>
          <a:bodyPr>
            <a:normAutofit fontScale="90000"/>
          </a:bodyPr>
          <a:lstStyle/>
          <a:p>
            <a:r>
              <a:rPr lang="es-ES" b="1" dirty="0">
                <a:solidFill>
                  <a:srgbClr val="FFC000"/>
                </a:solidFill>
              </a:rPr>
              <a:t>LAS CIRCUNSTANCIAS DE LA MUERTE</a:t>
            </a:r>
            <a:br>
              <a:rPr lang="es-ES" dirty="0"/>
            </a:br>
            <a:endParaRPr lang="es-ES" dirty="0"/>
          </a:p>
        </p:txBody>
      </p:sp>
      <p:sp>
        <p:nvSpPr>
          <p:cNvPr id="3" name="Marcador de contenido 2">
            <a:extLst>
              <a:ext uri="{FF2B5EF4-FFF2-40B4-BE49-F238E27FC236}">
                <a16:creationId xmlns:a16="http://schemas.microsoft.com/office/drawing/2014/main" id="{2E713A31-6672-43F7-A9DD-6CB275FC0BC1}"/>
              </a:ext>
            </a:extLst>
          </p:cNvPr>
          <p:cNvSpPr>
            <a:spLocks noGrp="1"/>
          </p:cNvSpPr>
          <p:nvPr>
            <p:ph idx="1"/>
          </p:nvPr>
        </p:nvSpPr>
        <p:spPr/>
        <p:txBody>
          <a:bodyPr/>
          <a:lstStyle/>
          <a:p>
            <a:r>
              <a:rPr lang="es-ES" dirty="0"/>
              <a:t>La muerte heroica o muerte en el combate.</a:t>
            </a:r>
          </a:p>
          <a:p>
            <a:r>
              <a:rPr lang="es-ES" dirty="0"/>
              <a:t>La muerte prematura o los </a:t>
            </a:r>
            <a:r>
              <a:rPr lang="es-ES" dirty="0" err="1"/>
              <a:t>ἄωροι</a:t>
            </a:r>
            <a:r>
              <a:rPr lang="es-ES" dirty="0"/>
              <a:t>.</a:t>
            </a:r>
          </a:p>
          <a:p>
            <a:r>
              <a:rPr lang="es-ES" dirty="0"/>
              <a:t>La muerte en el mar y el cenotafio (</a:t>
            </a:r>
            <a:r>
              <a:rPr lang="es-ES" dirty="0" err="1"/>
              <a:t>κενοτάφιον</a:t>
            </a:r>
            <a:r>
              <a:rPr lang="es-ES" dirty="0"/>
              <a:t>).</a:t>
            </a:r>
          </a:p>
          <a:p>
            <a:r>
              <a:rPr lang="es-ES" dirty="0"/>
              <a:t>El suicidio.</a:t>
            </a:r>
          </a:p>
          <a:p>
            <a:r>
              <a:rPr lang="es-ES" dirty="0"/>
              <a:t>La muerte en la vejez. </a:t>
            </a:r>
          </a:p>
          <a:p>
            <a:r>
              <a:rPr lang="es-ES" dirty="0"/>
              <a:t>La muerte como iniciado.</a:t>
            </a:r>
          </a:p>
        </p:txBody>
      </p:sp>
      <p:pic>
        <p:nvPicPr>
          <p:cNvPr id="3074" name="Picture 2">
            <a:extLst>
              <a:ext uri="{FF2B5EF4-FFF2-40B4-BE49-F238E27FC236}">
                <a16:creationId xmlns:a16="http://schemas.microsoft.com/office/drawing/2014/main" id="{AE49A57A-EA18-4F4F-8C78-9E86BA0B9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946" y="3595932"/>
            <a:ext cx="4761254" cy="275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31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D98C6-340E-44F7-9E4E-2440C7E42B1B}"/>
              </a:ext>
            </a:extLst>
          </p:cNvPr>
          <p:cNvSpPr>
            <a:spLocks noGrp="1"/>
          </p:cNvSpPr>
          <p:nvPr>
            <p:ph type="title"/>
          </p:nvPr>
        </p:nvSpPr>
        <p:spPr>
          <a:xfrm>
            <a:off x="990600" y="900332"/>
            <a:ext cx="10515600" cy="1198319"/>
          </a:xfrm>
        </p:spPr>
        <p:txBody>
          <a:bodyPr>
            <a:normAutofit fontScale="90000"/>
          </a:bodyPr>
          <a:lstStyle/>
          <a:p>
            <a:br>
              <a:rPr lang="es-ES" b="1" dirty="0"/>
            </a:br>
            <a:r>
              <a:rPr lang="es-ES" b="1" dirty="0">
                <a:solidFill>
                  <a:srgbClr val="FFC000"/>
                </a:solidFill>
              </a:rPr>
              <a:t>EL PAISAJE ESCATOLÓGICO GRIEGO Y LAS DIVINIDADES INFERNALES</a:t>
            </a:r>
            <a:br>
              <a:rPr lang="es-ES" dirty="0"/>
            </a:br>
            <a:endParaRPr lang="es-ES" dirty="0"/>
          </a:p>
        </p:txBody>
      </p:sp>
      <p:sp>
        <p:nvSpPr>
          <p:cNvPr id="3" name="Marcador de contenido 2">
            <a:extLst>
              <a:ext uri="{FF2B5EF4-FFF2-40B4-BE49-F238E27FC236}">
                <a16:creationId xmlns:a16="http://schemas.microsoft.com/office/drawing/2014/main" id="{9112F62C-625F-4E0F-9F25-C2959F7253DD}"/>
              </a:ext>
            </a:extLst>
          </p:cNvPr>
          <p:cNvSpPr>
            <a:spLocks noGrp="1"/>
          </p:cNvSpPr>
          <p:nvPr>
            <p:ph idx="1"/>
          </p:nvPr>
        </p:nvSpPr>
        <p:spPr>
          <a:xfrm>
            <a:off x="838200" y="2833875"/>
            <a:ext cx="10820400" cy="4024125"/>
          </a:xfrm>
        </p:spPr>
        <p:txBody>
          <a:bodyPr/>
          <a:lstStyle/>
          <a:p>
            <a:r>
              <a:rPr lang="es-ES" dirty="0"/>
              <a:t>Los Campos Elíseos y las Islas de los Bienaventurados.</a:t>
            </a:r>
          </a:p>
          <a:p>
            <a:r>
              <a:rPr lang="es-ES" dirty="0"/>
              <a:t>La Pradera de Asfódelos.</a:t>
            </a:r>
          </a:p>
          <a:p>
            <a:r>
              <a:rPr lang="es-ES" dirty="0"/>
              <a:t>El Hades/ </a:t>
            </a:r>
            <a:r>
              <a:rPr lang="es-ES" dirty="0" err="1"/>
              <a:t>Ἅιδης</a:t>
            </a:r>
            <a:r>
              <a:rPr lang="es-ES" dirty="0"/>
              <a:t>. </a:t>
            </a:r>
          </a:p>
        </p:txBody>
      </p:sp>
    </p:spTree>
    <p:extLst>
      <p:ext uri="{BB962C8B-B14F-4D97-AF65-F5344CB8AC3E}">
        <p14:creationId xmlns:p14="http://schemas.microsoft.com/office/powerpoint/2010/main" val="360743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98824-C211-4821-AA05-9B2709BEC7A7}"/>
              </a:ext>
            </a:extLst>
          </p:cNvPr>
          <p:cNvSpPr>
            <a:spLocks noGrp="1"/>
          </p:cNvSpPr>
          <p:nvPr>
            <p:ph type="title"/>
          </p:nvPr>
        </p:nvSpPr>
        <p:spPr>
          <a:xfrm>
            <a:off x="543657" y="862847"/>
            <a:ext cx="4463269" cy="1293028"/>
          </a:xfrm>
        </p:spPr>
        <p:txBody>
          <a:bodyPr>
            <a:noAutofit/>
          </a:bodyPr>
          <a:lstStyle/>
          <a:p>
            <a:r>
              <a:rPr lang="es-ES" sz="3600" b="1" dirty="0">
                <a:solidFill>
                  <a:srgbClr val="FFC000"/>
                </a:solidFill>
              </a:rPr>
              <a:t>Campos </a:t>
            </a:r>
            <a:r>
              <a:rPr lang="es-ES" sz="3600" b="1" dirty="0" err="1">
                <a:solidFill>
                  <a:srgbClr val="FFC000"/>
                </a:solidFill>
              </a:rPr>
              <a:t>elísios</a:t>
            </a:r>
            <a:endParaRPr lang="es-ES" sz="3600" b="1" dirty="0">
              <a:solidFill>
                <a:srgbClr val="FFC000"/>
              </a:solidFill>
            </a:endParaRPr>
          </a:p>
        </p:txBody>
      </p:sp>
      <p:pic>
        <p:nvPicPr>
          <p:cNvPr id="4" name="image38.png">
            <a:extLst>
              <a:ext uri="{FF2B5EF4-FFF2-40B4-BE49-F238E27FC236}">
                <a16:creationId xmlns:a16="http://schemas.microsoft.com/office/drawing/2014/main" id="{093B7AF2-39D6-46D2-88AE-C2880644F97B}"/>
              </a:ext>
            </a:extLst>
          </p:cNvPr>
          <p:cNvPicPr>
            <a:picLocks noGrp="1"/>
          </p:cNvPicPr>
          <p:nvPr>
            <p:ph idx="1"/>
          </p:nvPr>
        </p:nvPicPr>
        <p:blipFill>
          <a:blip r:embed="rId2"/>
          <a:srcRect/>
          <a:stretch>
            <a:fillRect/>
          </a:stretch>
        </p:blipFill>
        <p:spPr>
          <a:xfrm>
            <a:off x="6813746" y="604912"/>
            <a:ext cx="5204460" cy="4600136"/>
          </a:xfrm>
          <a:prstGeom prst="rect">
            <a:avLst/>
          </a:prstGeom>
          <a:ln w="25400">
            <a:solidFill>
              <a:srgbClr val="000000"/>
            </a:solidFill>
            <a:prstDash val="solid"/>
          </a:ln>
        </p:spPr>
      </p:pic>
      <p:pic>
        <p:nvPicPr>
          <p:cNvPr id="4098" name="Picture 2">
            <a:extLst>
              <a:ext uri="{FF2B5EF4-FFF2-40B4-BE49-F238E27FC236}">
                <a16:creationId xmlns:a16="http://schemas.microsoft.com/office/drawing/2014/main" id="{497B4232-6A61-44A1-B9C4-0E2FF172E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94" y="2883877"/>
            <a:ext cx="6281811" cy="358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0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CB099-F187-404C-9C93-5F15A01A8B29}"/>
              </a:ext>
            </a:extLst>
          </p:cNvPr>
          <p:cNvSpPr>
            <a:spLocks noGrp="1"/>
          </p:cNvSpPr>
          <p:nvPr>
            <p:ph type="title"/>
          </p:nvPr>
        </p:nvSpPr>
        <p:spPr>
          <a:xfrm>
            <a:off x="329418" y="1369283"/>
            <a:ext cx="5766582" cy="1293028"/>
          </a:xfrm>
        </p:spPr>
        <p:txBody>
          <a:bodyPr>
            <a:normAutofit/>
          </a:bodyPr>
          <a:lstStyle/>
          <a:p>
            <a:r>
              <a:rPr lang="es-ES" sz="3600" b="1" dirty="0">
                <a:solidFill>
                  <a:srgbClr val="FFC000"/>
                </a:solidFill>
              </a:rPr>
              <a:t>Llanura de asfódelos</a:t>
            </a:r>
          </a:p>
        </p:txBody>
      </p:sp>
      <p:pic>
        <p:nvPicPr>
          <p:cNvPr id="5122" name="Picture 2">
            <a:extLst>
              <a:ext uri="{FF2B5EF4-FFF2-40B4-BE49-F238E27FC236}">
                <a16:creationId xmlns:a16="http://schemas.microsoft.com/office/drawing/2014/main" id="{D62D3933-3339-420F-B458-E1366B91EE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785" y="3587262"/>
            <a:ext cx="5985269" cy="28158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DBDEDF8-E2F8-4902-BB76-F7DBD87C0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082" y="759583"/>
            <a:ext cx="51435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87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BD0EB-A516-4199-97D5-6C1D81087F5B}"/>
              </a:ext>
            </a:extLst>
          </p:cNvPr>
          <p:cNvSpPr>
            <a:spLocks noGrp="1"/>
          </p:cNvSpPr>
          <p:nvPr>
            <p:ph type="title"/>
          </p:nvPr>
        </p:nvSpPr>
        <p:spPr>
          <a:xfrm>
            <a:off x="2487696" y="1098571"/>
            <a:ext cx="2108982" cy="1293028"/>
          </a:xfrm>
        </p:spPr>
        <p:txBody>
          <a:bodyPr>
            <a:normAutofit/>
          </a:bodyPr>
          <a:lstStyle/>
          <a:p>
            <a:r>
              <a:rPr lang="es-ES" sz="3600" b="1" dirty="0">
                <a:solidFill>
                  <a:srgbClr val="FFC000"/>
                </a:solidFill>
              </a:rPr>
              <a:t>HADES</a:t>
            </a:r>
          </a:p>
        </p:txBody>
      </p:sp>
      <p:pic>
        <p:nvPicPr>
          <p:cNvPr id="6146" name="Picture 2">
            <a:extLst>
              <a:ext uri="{FF2B5EF4-FFF2-40B4-BE49-F238E27FC236}">
                <a16:creationId xmlns:a16="http://schemas.microsoft.com/office/drawing/2014/main" id="{CAD33201-8E56-41B5-BEC0-B8F9A527B7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32885" y="356411"/>
            <a:ext cx="3288382" cy="5233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84BEBC83-0416-4B3D-9D0F-6FECA0F42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99" y="2714588"/>
            <a:ext cx="5652049" cy="323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25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4BE63-E311-480C-9838-E6A902292CA4}"/>
              </a:ext>
            </a:extLst>
          </p:cNvPr>
          <p:cNvSpPr>
            <a:spLocks noGrp="1"/>
          </p:cNvSpPr>
          <p:nvPr>
            <p:ph type="title"/>
          </p:nvPr>
        </p:nvSpPr>
        <p:spPr>
          <a:xfrm>
            <a:off x="350399" y="1955965"/>
            <a:ext cx="2460674" cy="1293028"/>
          </a:xfrm>
        </p:spPr>
        <p:txBody>
          <a:bodyPr>
            <a:normAutofit/>
          </a:bodyPr>
          <a:lstStyle/>
          <a:p>
            <a:r>
              <a:rPr lang="es-ES" sz="3600" b="1" dirty="0">
                <a:solidFill>
                  <a:srgbClr val="FFC000"/>
                </a:solidFill>
              </a:rPr>
              <a:t>HADES</a:t>
            </a:r>
          </a:p>
        </p:txBody>
      </p:sp>
      <p:pic>
        <p:nvPicPr>
          <p:cNvPr id="4" name="Picture 4">
            <a:extLst>
              <a:ext uri="{FF2B5EF4-FFF2-40B4-BE49-F238E27FC236}">
                <a16:creationId xmlns:a16="http://schemas.microsoft.com/office/drawing/2014/main" id="{84A4A3F2-99D6-4193-AEF2-485FCA1EF2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9918" y="1026942"/>
            <a:ext cx="6881683" cy="544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1C433882-59BE-4592-ABB0-DF5052C06334}"/>
              </a:ext>
            </a:extLst>
          </p:cNvPr>
          <p:cNvSpPr/>
          <p:nvPr/>
        </p:nvSpPr>
        <p:spPr>
          <a:xfrm>
            <a:off x="630615" y="3429000"/>
            <a:ext cx="3226191" cy="923330"/>
          </a:xfrm>
          <a:prstGeom prst="rect">
            <a:avLst/>
          </a:prstGeom>
        </p:spPr>
        <p:txBody>
          <a:bodyPr wrap="square">
            <a:spAutoFit/>
          </a:bodyPr>
          <a:lstStyle/>
          <a:p>
            <a:r>
              <a:rPr lang="es-ES" dirty="0"/>
              <a:t>https://www.youtube.com/watch?v=O6j4W0IdRC4&amp;ab_channel=RascuyPodri</a:t>
            </a:r>
          </a:p>
        </p:txBody>
      </p:sp>
    </p:spTree>
    <p:extLst>
      <p:ext uri="{BB962C8B-B14F-4D97-AF65-F5344CB8AC3E}">
        <p14:creationId xmlns:p14="http://schemas.microsoft.com/office/powerpoint/2010/main" val="14607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C84951-B926-4448-B273-B482C8E3DCE9}"/>
              </a:ext>
            </a:extLst>
          </p:cNvPr>
          <p:cNvSpPr>
            <a:spLocks noGrp="1"/>
          </p:cNvSpPr>
          <p:nvPr>
            <p:ph type="ctrTitle"/>
          </p:nvPr>
        </p:nvSpPr>
        <p:spPr>
          <a:xfrm>
            <a:off x="998806" y="369443"/>
            <a:ext cx="9725466" cy="914399"/>
          </a:xfrm>
        </p:spPr>
        <p:txBody>
          <a:bodyPr>
            <a:normAutofit/>
          </a:bodyPr>
          <a:lstStyle/>
          <a:p>
            <a:r>
              <a:rPr lang="es-ES" sz="3600" b="1" dirty="0">
                <a:solidFill>
                  <a:srgbClr val="FFC000"/>
                </a:solidFill>
              </a:rPr>
              <a:t>LA SEPARACIÓN DEL CUERPO Y DEL ALMA</a:t>
            </a:r>
            <a:endParaRPr lang="es-ES" sz="3600" dirty="0">
              <a:solidFill>
                <a:srgbClr val="FFC000"/>
              </a:solidFill>
            </a:endParaRPr>
          </a:p>
        </p:txBody>
      </p:sp>
      <p:sp>
        <p:nvSpPr>
          <p:cNvPr id="3" name="Subtítulo 2">
            <a:extLst>
              <a:ext uri="{FF2B5EF4-FFF2-40B4-BE49-F238E27FC236}">
                <a16:creationId xmlns:a16="http://schemas.microsoft.com/office/drawing/2014/main" id="{9E36A5FC-A61B-4E25-BB05-75EC16EA0C97}"/>
              </a:ext>
            </a:extLst>
          </p:cNvPr>
          <p:cNvSpPr>
            <a:spLocks noGrp="1"/>
          </p:cNvSpPr>
          <p:nvPr>
            <p:ph type="subTitle" idx="1"/>
          </p:nvPr>
        </p:nvSpPr>
        <p:spPr>
          <a:xfrm>
            <a:off x="576775" y="1139483"/>
            <a:ext cx="11000936" cy="5349074"/>
          </a:xfrm>
        </p:spPr>
        <p:txBody>
          <a:bodyPr>
            <a:normAutofit/>
          </a:bodyPr>
          <a:lstStyle/>
          <a:p>
            <a:pPr algn="just"/>
            <a:endParaRPr lang="es-ES" dirty="0"/>
          </a:p>
          <a:p>
            <a:pPr marL="342900" indent="-342900" algn="just">
              <a:buFont typeface="Arial" panose="020B0604020202020204" pitchFamily="34" charset="0"/>
              <a:buChar char="•"/>
            </a:pPr>
            <a:r>
              <a:rPr lang="es-ES" dirty="0"/>
              <a:t>Una vez que el sujeto finalizaba su vida, se consideraba que su </a:t>
            </a:r>
            <a:r>
              <a:rPr lang="es-ES" dirty="0" err="1"/>
              <a:t>ψυχή</a:t>
            </a:r>
            <a:r>
              <a:rPr lang="es-ES" dirty="0"/>
              <a:t> (alma) abandonaba el </a:t>
            </a:r>
            <a:r>
              <a:rPr lang="es-ES" dirty="0" err="1"/>
              <a:t>σῶμ</a:t>
            </a:r>
            <a:r>
              <a:rPr lang="es-ES" dirty="0"/>
              <a:t>α (cuerpo), para adentrarse en el Más Allá. </a:t>
            </a:r>
          </a:p>
          <a:p>
            <a:pPr marL="342900" indent="-342900" algn="just">
              <a:buFont typeface="Arial" panose="020B0604020202020204" pitchFamily="34" charset="0"/>
              <a:buChar char="•"/>
            </a:pPr>
            <a:r>
              <a:rPr lang="es-ES" dirty="0"/>
              <a:t>El </a:t>
            </a:r>
            <a:r>
              <a:rPr lang="es-ES" dirty="0" err="1"/>
              <a:t>εἴδωλον</a:t>
            </a:r>
            <a:r>
              <a:rPr lang="es-ES" dirty="0"/>
              <a:t> es la imagen del fantasma del difunto; la iconografía nos descubre dos tipos posibles de representaciones del </a:t>
            </a:r>
            <a:r>
              <a:rPr lang="es-ES" dirty="0" err="1"/>
              <a:t>εἴδωλον</a:t>
            </a:r>
            <a:r>
              <a:rPr lang="es-ES" dirty="0"/>
              <a:t>:</a:t>
            </a:r>
          </a:p>
          <a:p>
            <a:pPr algn="just"/>
            <a:endParaRPr lang="es-ES" dirty="0"/>
          </a:p>
          <a:p>
            <a:pPr algn="just"/>
            <a:r>
              <a:rPr lang="es-ES" dirty="0"/>
              <a:t>a)  La sombra de la misma imagen del muerto. 	b) Figura esquemática y alada</a:t>
            </a:r>
          </a:p>
          <a:p>
            <a:endParaRPr lang="es-ES" dirty="0"/>
          </a:p>
          <a:p>
            <a:endParaRPr lang="es-ES" dirty="0"/>
          </a:p>
        </p:txBody>
      </p:sp>
      <p:pic>
        <p:nvPicPr>
          <p:cNvPr id="4" name="image30.jpg" descr="Imagen_46">
            <a:extLst>
              <a:ext uri="{FF2B5EF4-FFF2-40B4-BE49-F238E27FC236}">
                <a16:creationId xmlns:a16="http://schemas.microsoft.com/office/drawing/2014/main" id="{C6E1E713-9AC9-463B-8CBC-4BE7FEE6DB60}"/>
              </a:ext>
            </a:extLst>
          </p:cNvPr>
          <p:cNvPicPr/>
          <p:nvPr/>
        </p:nvPicPr>
        <p:blipFill>
          <a:blip r:embed="rId2"/>
          <a:srcRect/>
          <a:stretch>
            <a:fillRect/>
          </a:stretch>
        </p:blipFill>
        <p:spPr>
          <a:xfrm>
            <a:off x="1438569" y="3882683"/>
            <a:ext cx="2330499" cy="2816889"/>
          </a:xfrm>
          <a:prstGeom prst="rect">
            <a:avLst/>
          </a:prstGeom>
          <a:ln/>
        </p:spPr>
      </p:pic>
      <p:pic>
        <p:nvPicPr>
          <p:cNvPr id="5" name="image36.jpg" descr="Imagen_56">
            <a:extLst>
              <a:ext uri="{FF2B5EF4-FFF2-40B4-BE49-F238E27FC236}">
                <a16:creationId xmlns:a16="http://schemas.microsoft.com/office/drawing/2014/main" id="{94C70DC5-094B-46BE-9E07-6CE65FBB079A}"/>
              </a:ext>
            </a:extLst>
          </p:cNvPr>
          <p:cNvPicPr/>
          <p:nvPr/>
        </p:nvPicPr>
        <p:blipFill>
          <a:blip r:embed="rId3"/>
          <a:srcRect/>
          <a:stretch>
            <a:fillRect/>
          </a:stretch>
        </p:blipFill>
        <p:spPr>
          <a:xfrm>
            <a:off x="7695029" y="3882682"/>
            <a:ext cx="2869808" cy="2816889"/>
          </a:xfrm>
          <a:prstGeom prst="rect">
            <a:avLst/>
          </a:prstGeom>
          <a:ln/>
        </p:spPr>
      </p:pic>
    </p:spTree>
    <p:extLst>
      <p:ext uri="{BB962C8B-B14F-4D97-AF65-F5344CB8AC3E}">
        <p14:creationId xmlns:p14="http://schemas.microsoft.com/office/powerpoint/2010/main" val="155856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B8DCA-9487-4329-8CAD-C15278AE5DEA}"/>
              </a:ext>
            </a:extLst>
          </p:cNvPr>
          <p:cNvSpPr>
            <a:spLocks noGrp="1"/>
          </p:cNvSpPr>
          <p:nvPr>
            <p:ph type="title"/>
          </p:nvPr>
        </p:nvSpPr>
        <p:spPr>
          <a:xfrm>
            <a:off x="1502899" y="2782486"/>
            <a:ext cx="8610600" cy="1293028"/>
          </a:xfrm>
        </p:spPr>
        <p:txBody>
          <a:bodyPr>
            <a:normAutofit/>
          </a:bodyPr>
          <a:lstStyle/>
          <a:p>
            <a:pPr algn="ctr"/>
            <a:r>
              <a:rPr lang="es-ES" sz="8000" b="1" dirty="0"/>
              <a:t>FIN</a:t>
            </a:r>
          </a:p>
        </p:txBody>
      </p:sp>
      <p:sp>
        <p:nvSpPr>
          <p:cNvPr id="3" name="Marcador de contenido 2">
            <a:extLst>
              <a:ext uri="{FF2B5EF4-FFF2-40B4-BE49-F238E27FC236}">
                <a16:creationId xmlns:a16="http://schemas.microsoft.com/office/drawing/2014/main" id="{A10E3761-1A5B-4259-9E64-729F31F4F1AB}"/>
              </a:ext>
            </a:extLst>
          </p:cNvPr>
          <p:cNvSpPr>
            <a:spLocks noGrp="1"/>
          </p:cNvSpPr>
          <p:nvPr>
            <p:ph idx="1"/>
          </p:nvPr>
        </p:nvSpPr>
        <p:spPr/>
        <p:txBody>
          <a:bodyPr/>
          <a:lstStyle/>
          <a:p>
            <a:r>
              <a:rPr lang="es-ES" dirty="0"/>
              <a:t>.</a:t>
            </a:r>
          </a:p>
          <a:p>
            <a:endParaRPr lang="es-ES" dirty="0"/>
          </a:p>
        </p:txBody>
      </p:sp>
    </p:spTree>
    <p:extLst>
      <p:ext uri="{BB962C8B-B14F-4D97-AF65-F5344CB8AC3E}">
        <p14:creationId xmlns:p14="http://schemas.microsoft.com/office/powerpoint/2010/main" val="7214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E7C8C-FAD4-4ECA-BFCC-8A9FE0C1C998}"/>
              </a:ext>
            </a:extLst>
          </p:cNvPr>
          <p:cNvSpPr>
            <a:spLocks noGrp="1"/>
          </p:cNvSpPr>
          <p:nvPr>
            <p:ph type="title"/>
          </p:nvPr>
        </p:nvSpPr>
        <p:spPr>
          <a:xfrm>
            <a:off x="3039793" y="398739"/>
            <a:ext cx="8610600" cy="1293028"/>
          </a:xfrm>
        </p:spPr>
        <p:txBody>
          <a:bodyPr>
            <a:normAutofit fontScale="90000"/>
          </a:bodyPr>
          <a:lstStyle/>
          <a:p>
            <a:r>
              <a:rPr lang="es-ES" sz="3600" b="1" dirty="0">
                <a:solidFill>
                  <a:srgbClr val="FFC000"/>
                </a:solidFill>
              </a:rPr>
              <a:t>EL CAMINO DEL DIFUNTO HACIA EL HADES</a:t>
            </a:r>
            <a:br>
              <a:rPr lang="es-ES" dirty="0"/>
            </a:br>
            <a:endParaRPr lang="es-ES" dirty="0"/>
          </a:p>
        </p:txBody>
      </p:sp>
      <p:sp>
        <p:nvSpPr>
          <p:cNvPr id="3" name="Marcador de contenido 2">
            <a:extLst>
              <a:ext uri="{FF2B5EF4-FFF2-40B4-BE49-F238E27FC236}">
                <a16:creationId xmlns:a16="http://schemas.microsoft.com/office/drawing/2014/main" id="{F1427610-AFB6-4920-A6D2-7FFA5D3A150F}"/>
              </a:ext>
            </a:extLst>
          </p:cNvPr>
          <p:cNvSpPr>
            <a:spLocks noGrp="1"/>
          </p:cNvSpPr>
          <p:nvPr>
            <p:ph idx="1"/>
          </p:nvPr>
        </p:nvSpPr>
        <p:spPr>
          <a:xfrm>
            <a:off x="541607" y="1300650"/>
            <a:ext cx="11108786" cy="5158611"/>
          </a:xfrm>
        </p:spPr>
        <p:txBody>
          <a:bodyPr/>
          <a:lstStyle/>
          <a:p>
            <a:pPr algn="just"/>
            <a:r>
              <a:rPr lang="es-ES" sz="2500" dirty="0"/>
              <a:t>El paso hacia el Inframundo era un viaje sin retorno emprendido por las almas. Un genio conductor las acompañaba al otro mundo. El papel de  ente </a:t>
            </a:r>
            <a:r>
              <a:rPr lang="es-ES" sz="2500" b="1" dirty="0" err="1">
                <a:solidFill>
                  <a:srgbClr val="FFC000"/>
                </a:solidFill>
              </a:rPr>
              <a:t>ψυχο</a:t>
            </a:r>
            <a:r>
              <a:rPr lang="es-ES" sz="2500" b="1" dirty="0">
                <a:solidFill>
                  <a:srgbClr val="FFC000"/>
                </a:solidFill>
              </a:rPr>
              <a:t>πομπός (guía) </a:t>
            </a:r>
            <a:r>
              <a:rPr lang="es-ES" sz="2500" dirty="0"/>
              <a:t>recae en Hipno y Tánato, Hermes o Caronte. </a:t>
            </a:r>
          </a:p>
          <a:p>
            <a:pPr algn="just"/>
            <a:r>
              <a:rPr lang="es-ES" sz="2500" b="1" dirty="0" err="1">
                <a:solidFill>
                  <a:srgbClr val="FFC000"/>
                </a:solidFill>
              </a:rPr>
              <a:t>Hipno</a:t>
            </a:r>
            <a:r>
              <a:rPr lang="es-ES" sz="2500" b="1" dirty="0">
                <a:solidFill>
                  <a:srgbClr val="FFC000"/>
                </a:solidFill>
              </a:rPr>
              <a:t> (ὕπ</a:t>
            </a:r>
            <a:r>
              <a:rPr lang="es-ES" sz="2500" b="1" dirty="0" err="1">
                <a:solidFill>
                  <a:srgbClr val="FFC000"/>
                </a:solidFill>
              </a:rPr>
              <a:t>νος</a:t>
            </a:r>
            <a:r>
              <a:rPr lang="es-ES" sz="2500" b="1" dirty="0">
                <a:solidFill>
                  <a:srgbClr val="FFC000"/>
                </a:solidFill>
              </a:rPr>
              <a:t>: sueño) y </a:t>
            </a:r>
            <a:r>
              <a:rPr lang="es-ES" sz="2500" b="1" dirty="0" err="1">
                <a:solidFill>
                  <a:srgbClr val="FFC000"/>
                </a:solidFill>
              </a:rPr>
              <a:t>Tánato</a:t>
            </a:r>
            <a:r>
              <a:rPr lang="es-ES" sz="2500" b="1" dirty="0">
                <a:solidFill>
                  <a:srgbClr val="FFC000"/>
                </a:solidFill>
              </a:rPr>
              <a:t> (</a:t>
            </a:r>
            <a:r>
              <a:rPr lang="es-ES" sz="2500" b="1" dirty="0" err="1">
                <a:solidFill>
                  <a:srgbClr val="FFC000"/>
                </a:solidFill>
              </a:rPr>
              <a:t>θάν</a:t>
            </a:r>
            <a:r>
              <a:rPr lang="es-ES" sz="2500" b="1" dirty="0">
                <a:solidFill>
                  <a:srgbClr val="FFC000"/>
                </a:solidFill>
              </a:rPr>
              <a:t>ατος: muerte). </a:t>
            </a:r>
            <a:r>
              <a:rPr lang="es-ES" sz="2500" dirty="0"/>
              <a:t>Agradable el primero y severo el segundo. No se encargan de la guía de las almas propiamente dicha, sino que, se ocupan de portar al muerto que ha caído fuera de su patria y precisa de las </a:t>
            </a:r>
          </a:p>
          <a:p>
            <a:pPr marL="0" indent="0" algn="just">
              <a:buNone/>
            </a:pPr>
            <a:r>
              <a:rPr lang="es-ES" sz="2500" dirty="0"/>
              <a:t>  honras fúnebres por  de sus familiares,</a:t>
            </a:r>
          </a:p>
          <a:p>
            <a:pPr marL="0" indent="0" algn="just">
              <a:buNone/>
            </a:pPr>
            <a:r>
              <a:rPr lang="es-ES" sz="2500" dirty="0"/>
              <a:t> para poder emprender</a:t>
            </a:r>
          </a:p>
          <a:p>
            <a:pPr marL="0" indent="0" algn="just">
              <a:buNone/>
            </a:pPr>
            <a:r>
              <a:rPr lang="es-ES" sz="2500" dirty="0"/>
              <a:t> el viaje al Más Allá.</a:t>
            </a:r>
          </a:p>
          <a:p>
            <a:pPr marL="0" indent="0" algn="just">
              <a:buNone/>
            </a:pPr>
            <a:endParaRPr lang="es-ES" dirty="0"/>
          </a:p>
        </p:txBody>
      </p:sp>
      <p:pic>
        <p:nvPicPr>
          <p:cNvPr id="8" name="Imagen 7">
            <a:extLst>
              <a:ext uri="{FF2B5EF4-FFF2-40B4-BE49-F238E27FC236}">
                <a16:creationId xmlns:a16="http://schemas.microsoft.com/office/drawing/2014/main" id="{9A066C2D-B82F-4E9A-BDFF-4AF37BDE2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031" y="4023360"/>
            <a:ext cx="4179469" cy="27249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2979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4A044E-08F0-4E0C-A791-2CF38A0B2FE1}"/>
              </a:ext>
            </a:extLst>
          </p:cNvPr>
          <p:cNvSpPr>
            <a:spLocks noGrp="1"/>
          </p:cNvSpPr>
          <p:nvPr>
            <p:ph type="title"/>
          </p:nvPr>
        </p:nvSpPr>
        <p:spPr>
          <a:xfrm>
            <a:off x="2895600" y="591277"/>
            <a:ext cx="8610600" cy="1293028"/>
          </a:xfrm>
        </p:spPr>
        <p:txBody>
          <a:bodyPr>
            <a:normAutofit/>
          </a:bodyPr>
          <a:lstStyle/>
          <a:p>
            <a:r>
              <a:rPr lang="es-ES" sz="3600" b="1" dirty="0">
                <a:solidFill>
                  <a:srgbClr val="FFC000"/>
                </a:solidFill>
              </a:rPr>
              <a:t>EL CAMINO DEL DIFUNTO HACIA EL HADES</a:t>
            </a:r>
            <a:endParaRPr lang="es-ES" sz="3600" dirty="0">
              <a:solidFill>
                <a:srgbClr val="FFC000"/>
              </a:solidFill>
            </a:endParaRPr>
          </a:p>
        </p:txBody>
      </p:sp>
      <p:sp>
        <p:nvSpPr>
          <p:cNvPr id="3" name="Marcador de contenido 2">
            <a:extLst>
              <a:ext uri="{FF2B5EF4-FFF2-40B4-BE49-F238E27FC236}">
                <a16:creationId xmlns:a16="http://schemas.microsoft.com/office/drawing/2014/main" id="{D6D239BC-BCFA-4013-A5FB-A394610AE6D9}"/>
              </a:ext>
            </a:extLst>
          </p:cNvPr>
          <p:cNvSpPr>
            <a:spLocks noGrp="1"/>
          </p:cNvSpPr>
          <p:nvPr>
            <p:ph idx="1"/>
          </p:nvPr>
        </p:nvSpPr>
        <p:spPr/>
        <p:txBody>
          <a:bodyPr/>
          <a:lstStyle/>
          <a:p>
            <a:pPr algn="just"/>
            <a:r>
              <a:rPr lang="es-ES" b="1" dirty="0">
                <a:solidFill>
                  <a:srgbClr val="FFC000"/>
                </a:solidFill>
              </a:rPr>
              <a:t>Hermes. </a:t>
            </a:r>
            <a:r>
              <a:rPr lang="es-ES" dirty="0"/>
              <a:t>Entre todas las labores y cualidades atribuidas a Hermes, destacamos su intermediación como conductor de las almas de los muertos hacia la barca de Caronte. </a:t>
            </a:r>
          </a:p>
          <a:p>
            <a:pPr algn="just"/>
            <a:endParaRPr lang="es-ES" dirty="0"/>
          </a:p>
          <a:p>
            <a:pPr algn="just"/>
            <a:r>
              <a:rPr lang="es-ES" b="1" dirty="0">
                <a:solidFill>
                  <a:srgbClr val="FFC000"/>
                </a:solidFill>
              </a:rPr>
              <a:t>Caronte, </a:t>
            </a:r>
            <a:r>
              <a:rPr lang="es-ES" dirty="0"/>
              <a:t>el barquero infernal (</a:t>
            </a:r>
            <a:r>
              <a:rPr lang="es-ES" dirty="0" err="1"/>
              <a:t>Χάρων</a:t>
            </a:r>
            <a:r>
              <a:rPr lang="es-ES" dirty="0"/>
              <a:t>). Se </a:t>
            </a:r>
          </a:p>
          <a:p>
            <a:pPr marL="0" indent="0" algn="just">
              <a:buNone/>
            </a:pPr>
            <a:r>
              <a:rPr lang="es-ES" dirty="0"/>
              <a:t>  encarga de recoger, en su barca, las </a:t>
            </a:r>
          </a:p>
          <a:p>
            <a:pPr marL="0" indent="0" algn="just">
              <a:buNone/>
            </a:pPr>
            <a:r>
              <a:rPr lang="es-ES" dirty="0"/>
              <a:t>  almas de los difuntos que Hermes le ha </a:t>
            </a:r>
          </a:p>
          <a:p>
            <a:pPr marL="0" indent="0" algn="just">
              <a:buNone/>
            </a:pPr>
            <a:r>
              <a:rPr lang="es-ES" dirty="0"/>
              <a:t>  entregado y que van a ingresar en el Hades, </a:t>
            </a:r>
          </a:p>
          <a:p>
            <a:pPr marL="0" indent="0" algn="just">
              <a:buNone/>
            </a:pPr>
            <a:r>
              <a:rPr lang="es-ES" dirty="0"/>
              <a:t> a través de las aguas infernales.</a:t>
            </a:r>
          </a:p>
        </p:txBody>
      </p:sp>
      <p:pic>
        <p:nvPicPr>
          <p:cNvPr id="4" name="image31.jpg" descr="Imagen_14">
            <a:extLst>
              <a:ext uri="{FF2B5EF4-FFF2-40B4-BE49-F238E27FC236}">
                <a16:creationId xmlns:a16="http://schemas.microsoft.com/office/drawing/2014/main" id="{1A40D4FB-F4C5-4B70-8DF8-5B9376ED8986}"/>
              </a:ext>
            </a:extLst>
          </p:cNvPr>
          <p:cNvPicPr/>
          <p:nvPr/>
        </p:nvPicPr>
        <p:blipFill>
          <a:blip r:embed="rId2"/>
          <a:srcRect/>
          <a:stretch>
            <a:fillRect/>
          </a:stretch>
        </p:blipFill>
        <p:spPr>
          <a:xfrm>
            <a:off x="7554351" y="3429000"/>
            <a:ext cx="4162864" cy="2802789"/>
          </a:xfrm>
          <a:prstGeom prst="rect">
            <a:avLst/>
          </a:prstGeom>
          <a:ln/>
        </p:spPr>
      </p:pic>
    </p:spTree>
    <p:extLst>
      <p:ext uri="{BB962C8B-B14F-4D97-AF65-F5344CB8AC3E}">
        <p14:creationId xmlns:p14="http://schemas.microsoft.com/office/powerpoint/2010/main" val="409230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59FB5-EDA7-4A95-988B-F99EBB09E761}"/>
              </a:ext>
            </a:extLst>
          </p:cNvPr>
          <p:cNvSpPr>
            <a:spLocks noGrp="1"/>
          </p:cNvSpPr>
          <p:nvPr>
            <p:ph type="title"/>
          </p:nvPr>
        </p:nvSpPr>
        <p:spPr>
          <a:xfrm>
            <a:off x="8890782" y="764373"/>
            <a:ext cx="2615418" cy="459516"/>
          </a:xfrm>
        </p:spPr>
        <p:txBody>
          <a:bodyPr>
            <a:normAutofit/>
          </a:bodyPr>
          <a:lstStyle/>
          <a:p>
            <a:endParaRPr lang="es-ES" sz="900" dirty="0"/>
          </a:p>
        </p:txBody>
      </p:sp>
      <p:pic>
        <p:nvPicPr>
          <p:cNvPr id="2052" name="Picture 4">
            <a:extLst>
              <a:ext uri="{FF2B5EF4-FFF2-40B4-BE49-F238E27FC236}">
                <a16:creationId xmlns:a16="http://schemas.microsoft.com/office/drawing/2014/main" id="{71D0AEF6-A4CE-49C1-8A18-EEA8E228F1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263" y="3175781"/>
            <a:ext cx="5669403" cy="33201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A29723C-9D5A-46CB-AA79-BEEE9053F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336" y="454884"/>
            <a:ext cx="5824147" cy="338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88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E6328-74DA-4C96-A447-C53C61D857AB}"/>
              </a:ext>
            </a:extLst>
          </p:cNvPr>
          <p:cNvSpPr>
            <a:spLocks noGrp="1"/>
          </p:cNvSpPr>
          <p:nvPr>
            <p:ph type="title"/>
          </p:nvPr>
        </p:nvSpPr>
        <p:spPr>
          <a:xfrm>
            <a:off x="2921391" y="365125"/>
            <a:ext cx="8610600" cy="1293028"/>
          </a:xfrm>
        </p:spPr>
        <p:txBody>
          <a:bodyPr>
            <a:normAutofit fontScale="90000"/>
          </a:bodyPr>
          <a:lstStyle/>
          <a:p>
            <a:r>
              <a:rPr lang="es-ES" b="1" dirty="0">
                <a:solidFill>
                  <a:srgbClr val="FFC000"/>
                </a:solidFill>
              </a:rPr>
              <a:t>RITO FUNERARIO Y CEREMONIA FÚNEBRE</a:t>
            </a:r>
            <a:br>
              <a:rPr lang="es-ES" dirty="0"/>
            </a:br>
            <a:endParaRPr lang="es-ES" dirty="0"/>
          </a:p>
        </p:txBody>
      </p:sp>
      <p:sp>
        <p:nvSpPr>
          <p:cNvPr id="3" name="Marcador de contenido 2">
            <a:extLst>
              <a:ext uri="{FF2B5EF4-FFF2-40B4-BE49-F238E27FC236}">
                <a16:creationId xmlns:a16="http://schemas.microsoft.com/office/drawing/2014/main" id="{F1966B0D-97F4-4772-91F1-87485271B528}"/>
              </a:ext>
            </a:extLst>
          </p:cNvPr>
          <p:cNvSpPr>
            <a:spLocks noGrp="1"/>
          </p:cNvSpPr>
          <p:nvPr>
            <p:ph idx="1"/>
          </p:nvPr>
        </p:nvSpPr>
        <p:spPr>
          <a:xfrm>
            <a:off x="660009" y="1544271"/>
            <a:ext cx="10515600" cy="4351338"/>
          </a:xfrm>
        </p:spPr>
        <p:txBody>
          <a:bodyPr/>
          <a:lstStyle/>
          <a:p>
            <a:pPr algn="just"/>
            <a:r>
              <a:rPr lang="es-ES" b="1" u="sng" dirty="0">
                <a:solidFill>
                  <a:srgbClr val="FFC000"/>
                </a:solidFill>
              </a:rPr>
              <a:t>El aseo del muerto.</a:t>
            </a:r>
            <a:r>
              <a:rPr lang="es-ES" dirty="0">
                <a:solidFill>
                  <a:srgbClr val="FFC000"/>
                </a:solidFill>
              </a:rPr>
              <a:t> </a:t>
            </a:r>
            <a:r>
              <a:rPr lang="es-ES" dirty="0"/>
              <a:t>Se lavaba el cadáver, se le ungía  con ungüentos y esencias perfumadas, y lo vestían con un máximo de tres vestiduras y lo envolvían con bandas blancas, </a:t>
            </a:r>
          </a:p>
          <a:p>
            <a:pPr marL="0" indent="0" algn="just">
              <a:buNone/>
            </a:pPr>
            <a:r>
              <a:rPr lang="es-ES" dirty="0"/>
              <a:t>  cubriéndole todo el cuerpo,  </a:t>
            </a:r>
          </a:p>
          <a:p>
            <a:pPr marL="0" indent="0" algn="just">
              <a:buNone/>
            </a:pPr>
            <a:r>
              <a:rPr lang="es-ES" dirty="0"/>
              <a:t>  dejando al descubierto </a:t>
            </a:r>
          </a:p>
          <a:p>
            <a:pPr marL="0" indent="0" algn="just">
              <a:buNone/>
            </a:pPr>
            <a:r>
              <a:rPr lang="es-ES" dirty="0"/>
              <a:t>    solamente el rostro.</a:t>
            </a:r>
            <a:r>
              <a:rPr lang="es-ES" dirty="0">
                <a:effectLst/>
              </a:rPr>
              <a:t> </a:t>
            </a:r>
            <a:endParaRPr lang="es-ES" dirty="0"/>
          </a:p>
          <a:p>
            <a:endParaRPr lang="es-ES" dirty="0"/>
          </a:p>
        </p:txBody>
      </p:sp>
      <p:pic>
        <p:nvPicPr>
          <p:cNvPr id="4" name="image41.png">
            <a:extLst>
              <a:ext uri="{FF2B5EF4-FFF2-40B4-BE49-F238E27FC236}">
                <a16:creationId xmlns:a16="http://schemas.microsoft.com/office/drawing/2014/main" id="{0235F51C-0CA8-49DD-A03E-5537FC582FCC}"/>
              </a:ext>
            </a:extLst>
          </p:cNvPr>
          <p:cNvPicPr/>
          <p:nvPr/>
        </p:nvPicPr>
        <p:blipFill>
          <a:blip r:embed="rId2"/>
          <a:srcRect/>
          <a:stretch>
            <a:fillRect/>
          </a:stretch>
        </p:blipFill>
        <p:spPr>
          <a:xfrm>
            <a:off x="6471140" y="2540952"/>
            <a:ext cx="4248442" cy="3951923"/>
          </a:xfrm>
          <a:prstGeom prst="rect">
            <a:avLst/>
          </a:prstGeom>
          <a:ln w="25400">
            <a:solidFill>
              <a:srgbClr val="000000"/>
            </a:solidFill>
            <a:prstDash val="solid"/>
          </a:ln>
        </p:spPr>
      </p:pic>
      <p:pic>
        <p:nvPicPr>
          <p:cNvPr id="5" name="Imagen 4">
            <a:extLst>
              <a:ext uri="{FF2B5EF4-FFF2-40B4-BE49-F238E27FC236}">
                <a16:creationId xmlns:a16="http://schemas.microsoft.com/office/drawing/2014/main" id="{6813F004-1809-4E6D-9AA2-4B27D67C7FE0}"/>
              </a:ext>
            </a:extLst>
          </p:cNvPr>
          <p:cNvPicPr>
            <a:picLocks noChangeAspect="1"/>
          </p:cNvPicPr>
          <p:nvPr/>
        </p:nvPicPr>
        <p:blipFill>
          <a:blip r:embed="rId3"/>
          <a:stretch>
            <a:fillRect/>
          </a:stretch>
        </p:blipFill>
        <p:spPr>
          <a:xfrm>
            <a:off x="914401" y="3878335"/>
            <a:ext cx="4392344" cy="2693971"/>
          </a:xfrm>
          <a:prstGeom prst="rect">
            <a:avLst/>
          </a:prstGeom>
        </p:spPr>
      </p:pic>
    </p:spTree>
    <p:extLst>
      <p:ext uri="{BB962C8B-B14F-4D97-AF65-F5344CB8AC3E}">
        <p14:creationId xmlns:p14="http://schemas.microsoft.com/office/powerpoint/2010/main" val="313193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8BC52A-70ED-4437-8FC3-8B456F9A0ADF}"/>
              </a:ext>
            </a:extLst>
          </p:cNvPr>
          <p:cNvSpPr>
            <a:spLocks noGrp="1"/>
          </p:cNvSpPr>
          <p:nvPr>
            <p:ph type="title"/>
          </p:nvPr>
        </p:nvSpPr>
        <p:spPr/>
        <p:txBody>
          <a:bodyPr>
            <a:normAutofit/>
          </a:bodyPr>
          <a:lstStyle/>
          <a:p>
            <a:r>
              <a:rPr lang="es-ES" sz="3600" b="1" dirty="0"/>
              <a:t>RITO FUNERARIO Y CEREMONIA FÚNEBRE</a:t>
            </a:r>
            <a:endParaRPr lang="es-ES" sz="3600" dirty="0"/>
          </a:p>
        </p:txBody>
      </p:sp>
      <p:sp>
        <p:nvSpPr>
          <p:cNvPr id="3" name="Marcador de contenido 2">
            <a:extLst>
              <a:ext uri="{FF2B5EF4-FFF2-40B4-BE49-F238E27FC236}">
                <a16:creationId xmlns:a16="http://schemas.microsoft.com/office/drawing/2014/main" id="{1ADEC2ED-923E-4F3C-8AD5-3C9F61E89556}"/>
              </a:ext>
            </a:extLst>
          </p:cNvPr>
          <p:cNvSpPr>
            <a:spLocks noGrp="1"/>
          </p:cNvSpPr>
          <p:nvPr>
            <p:ph idx="1"/>
          </p:nvPr>
        </p:nvSpPr>
        <p:spPr>
          <a:xfrm>
            <a:off x="685800" y="2489982"/>
            <a:ext cx="10820400" cy="4024125"/>
          </a:xfrm>
        </p:spPr>
        <p:txBody>
          <a:bodyPr/>
          <a:lstStyle/>
          <a:p>
            <a:pPr algn="just"/>
            <a:r>
              <a:rPr lang="es-ES" b="1" u="sng" dirty="0">
                <a:solidFill>
                  <a:srgbClr val="FFC000"/>
                </a:solidFill>
              </a:rPr>
              <a:t>La π</a:t>
            </a:r>
            <a:r>
              <a:rPr lang="es-ES" b="1" u="sng" dirty="0" err="1">
                <a:solidFill>
                  <a:srgbClr val="FFC000"/>
                </a:solidFill>
              </a:rPr>
              <a:t>ρόθεσις</a:t>
            </a:r>
            <a:r>
              <a:rPr lang="es-ES" dirty="0">
                <a:solidFill>
                  <a:srgbClr val="FFC000"/>
                </a:solidFill>
              </a:rPr>
              <a:t>, </a:t>
            </a:r>
            <a:r>
              <a:rPr lang="es-ES" dirty="0"/>
              <a:t>es decir, la exposición del cuerpo. Se acomodaba el cadáver sobre </a:t>
            </a:r>
            <a:r>
              <a:rPr lang="es-ES" dirty="0" err="1"/>
              <a:t>unlecho</a:t>
            </a:r>
            <a:r>
              <a:rPr lang="es-ES" dirty="0"/>
              <a:t> mortuorio, adornado con flores y ramas verdes, entre las que descansaba el difunto, con los pies dirigidos hacia la puerta; a éste se le colocaba una moneda llamada óbolo en la boca, para que pagase al barquero Caronte el viaje por las aguas infernales. Esta exposición se realizaba en la casa del muerto y tenía la duración de un día (dos como mucho, en casos excepcionales). Llevaban ofrendas materiales al difunto con las que lo enterrarían posteriormente;</a:t>
            </a:r>
          </a:p>
        </p:txBody>
      </p:sp>
    </p:spTree>
    <p:extLst>
      <p:ext uri="{BB962C8B-B14F-4D97-AF65-F5344CB8AC3E}">
        <p14:creationId xmlns:p14="http://schemas.microsoft.com/office/powerpoint/2010/main" val="289215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07145-E10F-446C-BC3E-4DB51EE69373}"/>
              </a:ext>
            </a:extLst>
          </p:cNvPr>
          <p:cNvSpPr>
            <a:spLocks noGrp="1"/>
          </p:cNvSpPr>
          <p:nvPr>
            <p:ph type="title"/>
          </p:nvPr>
        </p:nvSpPr>
        <p:spPr>
          <a:xfrm>
            <a:off x="6981091" y="1153550"/>
            <a:ext cx="4781899" cy="580294"/>
          </a:xfrm>
        </p:spPr>
        <p:txBody>
          <a:bodyPr>
            <a:normAutofit fontScale="90000"/>
          </a:bodyPr>
          <a:lstStyle/>
          <a:p>
            <a:endParaRPr lang="es-ES" dirty="0"/>
          </a:p>
        </p:txBody>
      </p:sp>
      <p:pic>
        <p:nvPicPr>
          <p:cNvPr id="7" name="image32.png">
            <a:extLst>
              <a:ext uri="{FF2B5EF4-FFF2-40B4-BE49-F238E27FC236}">
                <a16:creationId xmlns:a16="http://schemas.microsoft.com/office/drawing/2014/main" id="{F50BBC46-B04A-41CB-B183-9336285F675C}"/>
              </a:ext>
            </a:extLst>
          </p:cNvPr>
          <p:cNvPicPr>
            <a:picLocks noGrp="1"/>
          </p:cNvPicPr>
          <p:nvPr>
            <p:ph idx="1"/>
          </p:nvPr>
        </p:nvPicPr>
        <p:blipFill>
          <a:blip r:embed="rId2"/>
          <a:srcRect/>
          <a:stretch>
            <a:fillRect/>
          </a:stretch>
        </p:blipFill>
        <p:spPr>
          <a:xfrm>
            <a:off x="318868" y="2637852"/>
            <a:ext cx="5251938" cy="3889558"/>
          </a:xfrm>
          <a:prstGeom prst="rect">
            <a:avLst/>
          </a:prstGeom>
          <a:ln w="25400">
            <a:solidFill>
              <a:srgbClr val="000000"/>
            </a:solidFill>
            <a:prstDash val="solid"/>
          </a:ln>
        </p:spPr>
      </p:pic>
      <p:pic>
        <p:nvPicPr>
          <p:cNvPr id="5" name="image47.png">
            <a:extLst>
              <a:ext uri="{FF2B5EF4-FFF2-40B4-BE49-F238E27FC236}">
                <a16:creationId xmlns:a16="http://schemas.microsoft.com/office/drawing/2014/main" id="{2FB769EE-935C-4333-B56F-5B1E92DEF5DB}"/>
              </a:ext>
            </a:extLst>
          </p:cNvPr>
          <p:cNvPicPr/>
          <p:nvPr/>
        </p:nvPicPr>
        <p:blipFill>
          <a:blip r:embed="rId3"/>
          <a:srcRect/>
          <a:stretch>
            <a:fillRect/>
          </a:stretch>
        </p:blipFill>
        <p:spPr>
          <a:xfrm>
            <a:off x="6360995" y="337782"/>
            <a:ext cx="5680949" cy="4220149"/>
          </a:xfrm>
          <a:prstGeom prst="rect">
            <a:avLst/>
          </a:prstGeom>
          <a:ln w="25400">
            <a:solidFill>
              <a:srgbClr val="000000"/>
            </a:solidFill>
            <a:prstDash val="solid"/>
          </a:ln>
        </p:spPr>
      </p:pic>
    </p:spTree>
    <p:extLst>
      <p:ext uri="{BB962C8B-B14F-4D97-AF65-F5344CB8AC3E}">
        <p14:creationId xmlns:p14="http://schemas.microsoft.com/office/powerpoint/2010/main" val="163936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3E8E8-608D-4ACF-9F7E-BEF0908E0262}"/>
              </a:ext>
            </a:extLst>
          </p:cNvPr>
          <p:cNvSpPr>
            <a:spLocks noGrp="1"/>
          </p:cNvSpPr>
          <p:nvPr>
            <p:ph type="title"/>
          </p:nvPr>
        </p:nvSpPr>
        <p:spPr/>
        <p:txBody>
          <a:bodyPr>
            <a:normAutofit/>
          </a:bodyPr>
          <a:lstStyle/>
          <a:p>
            <a:r>
              <a:rPr lang="es-ES" b="1" dirty="0"/>
              <a:t>RITO FUNERARIO Y CEREMONIA FÚNEBRE</a:t>
            </a:r>
            <a:endParaRPr lang="es-ES" dirty="0"/>
          </a:p>
        </p:txBody>
      </p:sp>
      <p:sp>
        <p:nvSpPr>
          <p:cNvPr id="3" name="Marcador de contenido 2">
            <a:extLst>
              <a:ext uri="{FF2B5EF4-FFF2-40B4-BE49-F238E27FC236}">
                <a16:creationId xmlns:a16="http://schemas.microsoft.com/office/drawing/2014/main" id="{9D27BBDD-7664-44E2-A9AD-B2FC50622FF8}"/>
              </a:ext>
            </a:extLst>
          </p:cNvPr>
          <p:cNvSpPr>
            <a:spLocks noGrp="1"/>
          </p:cNvSpPr>
          <p:nvPr>
            <p:ph idx="1"/>
          </p:nvPr>
        </p:nvSpPr>
        <p:spPr>
          <a:xfrm>
            <a:off x="840545" y="2461846"/>
            <a:ext cx="10820400" cy="4024125"/>
          </a:xfrm>
        </p:spPr>
        <p:txBody>
          <a:bodyPr>
            <a:normAutofit/>
          </a:bodyPr>
          <a:lstStyle/>
          <a:p>
            <a:pPr algn="just"/>
            <a:r>
              <a:rPr lang="es-ES" b="1" u="sng" dirty="0">
                <a:solidFill>
                  <a:srgbClr val="FFC000"/>
                </a:solidFill>
              </a:rPr>
              <a:t>La </a:t>
            </a:r>
            <a:r>
              <a:rPr lang="es-ES" b="1" u="sng" dirty="0" err="1">
                <a:solidFill>
                  <a:srgbClr val="FFC000"/>
                </a:solidFill>
              </a:rPr>
              <a:t>ἐκφορά</a:t>
            </a:r>
            <a:r>
              <a:rPr lang="es-ES" b="1" u="sng" dirty="0">
                <a:solidFill>
                  <a:srgbClr val="FFC000"/>
                </a:solidFill>
              </a:rPr>
              <a:t> (procesión fúnebre)</a:t>
            </a:r>
            <a:r>
              <a:rPr lang="es-ES" b="1" i="1" u="sng" dirty="0">
                <a:solidFill>
                  <a:srgbClr val="FFC000"/>
                </a:solidFill>
              </a:rPr>
              <a:t>.</a:t>
            </a:r>
            <a:r>
              <a:rPr lang="es-ES" i="1" dirty="0">
                <a:solidFill>
                  <a:srgbClr val="FFC000"/>
                </a:solidFill>
              </a:rPr>
              <a:t> </a:t>
            </a:r>
            <a:r>
              <a:rPr lang="es-ES" dirty="0"/>
              <a:t>Después de la exposición del cuerpo, se hacen unas libaciones en honor a los dioses antes de abandonar la casa y, posteriormente, el cortejo transportaba el cuerpo, en el mismo lecho de la π</a:t>
            </a:r>
            <a:r>
              <a:rPr lang="es-ES" dirty="0" err="1"/>
              <a:t>ρόθεσις</a:t>
            </a:r>
            <a:r>
              <a:rPr lang="es-ES" dirty="0"/>
              <a:t>, hacia la necrópolis situada tras los muros de la ciudad; iba dirigido por una mujer en la parte delantera portando un vaso para libaciones, seguida por los hombres y, finalmente, el resto de mujeres junto a los </a:t>
            </a:r>
            <a:r>
              <a:rPr lang="es-ES" dirty="0" err="1"/>
              <a:t>auletistas</a:t>
            </a:r>
            <a:r>
              <a:rPr lang="es-ES" dirty="0"/>
              <a:t> que acompañaban la marcha. En algunas ciudades, como Atenas, esta fase del rito se celebraba por la noche.</a:t>
            </a:r>
          </a:p>
        </p:txBody>
      </p:sp>
    </p:spTree>
    <p:extLst>
      <p:ext uri="{BB962C8B-B14F-4D97-AF65-F5344CB8AC3E}">
        <p14:creationId xmlns:p14="http://schemas.microsoft.com/office/powerpoint/2010/main" val="152181340"/>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161</TotalTime>
  <Words>845</Words>
  <Application>Microsoft Office PowerPoint</Application>
  <PresentationFormat>Panorámica</PresentationFormat>
  <Paragraphs>53</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Century Gothic</vt:lpstr>
      <vt:lpstr>Estela de condensación</vt:lpstr>
      <vt:lpstr> Ritos de paso en Grecia: la muerte y los rituales funerarios </vt:lpstr>
      <vt:lpstr>LA SEPARACIÓN DEL CUERPO Y DEL ALMA</vt:lpstr>
      <vt:lpstr>EL CAMINO DEL DIFUNTO HACIA EL HADES </vt:lpstr>
      <vt:lpstr>EL CAMINO DEL DIFUNTO HACIA EL HADES</vt:lpstr>
      <vt:lpstr>Presentación de PowerPoint</vt:lpstr>
      <vt:lpstr>RITO FUNERARIO Y CEREMONIA FÚNEBRE </vt:lpstr>
      <vt:lpstr>RITO FUNERARIO Y CEREMONIA FÚNEBRE</vt:lpstr>
      <vt:lpstr>Presentación de PowerPoint</vt:lpstr>
      <vt:lpstr>RITO FUNERARIO Y CEREMONIA FÚNEBRE</vt:lpstr>
      <vt:lpstr>Presentación de PowerPoint</vt:lpstr>
      <vt:lpstr>RITO FUNERARIO Y CEREMONIA FÚNEBRE</vt:lpstr>
      <vt:lpstr>RITO FUNERARIO Y CEREMONIA FÚNEBRE</vt:lpstr>
      <vt:lpstr>Presentación de PowerPoint</vt:lpstr>
      <vt:lpstr>LAS CIRCUNSTANCIAS DE LA MUERTE </vt:lpstr>
      <vt:lpstr> EL PAISAJE ESCATOLÓGICO GRIEGO Y LAS DIVINIDADES INFERNALES </vt:lpstr>
      <vt:lpstr>Campos elísios</vt:lpstr>
      <vt:lpstr>Llanura de asfódelos</vt:lpstr>
      <vt:lpstr>HADES</vt:lpstr>
      <vt:lpstr>HADES</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SEPARACIÓN DEL CUERPO Y DEL ALMA</dc:title>
  <dc:creator>Usuario</dc:creator>
  <cp:lastModifiedBy>Usuario</cp:lastModifiedBy>
  <cp:revision>14</cp:revision>
  <dcterms:created xsi:type="dcterms:W3CDTF">2022-10-26T10:49:41Z</dcterms:created>
  <dcterms:modified xsi:type="dcterms:W3CDTF">2022-10-27T11:31:15Z</dcterms:modified>
</cp:coreProperties>
</file>